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8"/>
  </p:notesMasterIdLst>
  <p:sldIdLst>
    <p:sldId id="257" r:id="rId3"/>
    <p:sldId id="346" r:id="rId4"/>
    <p:sldId id="340" r:id="rId5"/>
    <p:sldId id="341" r:id="rId6"/>
    <p:sldId id="342" r:id="rId7"/>
    <p:sldId id="344" r:id="rId8"/>
    <p:sldId id="343" r:id="rId9"/>
    <p:sldId id="345" r:id="rId10"/>
    <p:sldId id="348" r:id="rId11"/>
    <p:sldId id="339" r:id="rId12"/>
    <p:sldId id="349" r:id="rId13"/>
    <p:sldId id="350" r:id="rId14"/>
    <p:sldId id="263" r:id="rId15"/>
    <p:sldId id="338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1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3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8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7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6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6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SBRtILjPI" TargetMode="External"/><Relationship Id="rId2" Type="http://schemas.openxmlformats.org/officeDocument/2006/relationships/hyperlink" Target="https://roboflow.com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hXG8v8p0K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oniverse.org/projects/meredithspalmer/snapshot-mountain-zebra/classify?reload=0&amp;workflow=1144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www.zooniverse.org/projects/meredithspalmer/snapshot-mountain-zebra/about/resear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hXG8v8p0K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code.org/s/oceans/lessons/1/levels/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mRoFNm22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code.org/s/oceans/lessons/1/levels/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4c1g3COf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_-E36V73VO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code.org/s/oceans/lessons/1/levels/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code.org/s/oceans/lessons/1/levels/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S1: What, Why, How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CPPS/DMD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23 Mar </a:t>
            </a:r>
            <a:r>
              <a:rPr lang="en-US" altLang="zh-CN" dirty="0"/>
              <a:t>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Preparation: Learning about Annotation </a:t>
            </a:r>
            <a:r>
              <a:rPr lang="en-US" dirty="0" err="1"/>
              <a:t>Roboflow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127C6-F45B-AE7D-EC8B-1DE7DF7F7E32}"/>
              </a:ext>
            </a:extLst>
          </p:cNvPr>
          <p:cNvSpPr txBox="1"/>
          <p:nvPr/>
        </p:nvSpPr>
        <p:spPr>
          <a:xfrm>
            <a:off x="994177" y="1088823"/>
            <a:ext cx="2761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https://roboflow.com/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00EA9-1ABE-F423-68F0-EE72D3F83AF1}"/>
              </a:ext>
            </a:extLst>
          </p:cNvPr>
          <p:cNvSpPr txBox="1"/>
          <p:nvPr/>
        </p:nvSpPr>
        <p:spPr>
          <a:xfrm>
            <a:off x="994177" y="182612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https://www.youtube.com/watch?v=a3SBRtILjPI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C8F3-DEE6-ADBB-2C08-64EA1969BF29}"/>
              </a:ext>
            </a:extLst>
          </p:cNvPr>
          <p:cNvSpPr txBox="1"/>
          <p:nvPr/>
        </p:nvSpPr>
        <p:spPr>
          <a:xfrm>
            <a:off x="994177" y="2694557"/>
            <a:ext cx="10582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A.I. in Our real-world:</a:t>
            </a: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Capture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  </a:t>
            </a:r>
            <a:r>
              <a:rPr lang="en-US" altLang="zh-CN" b="1" dirty="0">
                <a:solidFill>
                  <a:srgbClr val="4BAC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</a:t>
            </a:r>
            <a:r>
              <a:rPr lang="en-US" altLang="zh-CN" b="1" dirty="0">
                <a:solidFill>
                  <a:srgbClr val="9BBB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BA954-5E75-BB33-C1D9-B24AFD01C57F}"/>
              </a:ext>
            </a:extLst>
          </p:cNvPr>
          <p:cNvSpPr/>
          <p:nvPr/>
        </p:nvSpPr>
        <p:spPr>
          <a:xfrm>
            <a:off x="1464694" y="3375735"/>
            <a:ext cx="3524556" cy="585926"/>
          </a:xfrm>
          <a:prstGeom prst="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A9570F-76FE-DCED-DC29-69C13587EFAB}"/>
              </a:ext>
            </a:extLst>
          </p:cNvPr>
          <p:cNvSpPr/>
          <p:nvPr/>
        </p:nvSpPr>
        <p:spPr>
          <a:xfrm>
            <a:off x="1464694" y="4856087"/>
            <a:ext cx="3524556" cy="585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Teacher preparing textbooks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78DB4E-0A40-A593-C289-42D2F97DB1EA}"/>
              </a:ext>
            </a:extLst>
          </p:cNvPr>
          <p:cNvSpPr/>
          <p:nvPr/>
        </p:nvSpPr>
        <p:spPr>
          <a:xfrm>
            <a:off x="5788241" y="4856087"/>
            <a:ext cx="1944331" cy="5859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attending class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463F11-C307-A1F4-C04B-A09F490BBDDB}"/>
              </a:ext>
            </a:extLst>
          </p:cNvPr>
          <p:cNvSpPr/>
          <p:nvPr/>
        </p:nvSpPr>
        <p:spPr>
          <a:xfrm>
            <a:off x="8229478" y="4856087"/>
            <a:ext cx="1633613" cy="5859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Examination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8423382-0042-6E5E-61BB-B6AA011AC0B7}"/>
              </a:ext>
            </a:extLst>
          </p:cNvPr>
          <p:cNvSpPr/>
          <p:nvPr/>
        </p:nvSpPr>
        <p:spPr>
          <a:xfrm>
            <a:off x="7803532" y="5030430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30BB71A-54D3-9A34-8C8D-917EC2C5721B}"/>
              </a:ext>
            </a:extLst>
          </p:cNvPr>
          <p:cNvSpPr/>
          <p:nvPr/>
        </p:nvSpPr>
        <p:spPr>
          <a:xfrm>
            <a:off x="5291335" y="5030430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Preparation: Group Task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1760-B0B5-4911-8971-41177BA1903C}"/>
              </a:ext>
            </a:extLst>
          </p:cNvPr>
          <p:cNvSpPr txBox="1"/>
          <p:nvPr/>
        </p:nvSpPr>
        <p:spPr>
          <a:xfrm>
            <a:off x="825501" y="1154097"/>
            <a:ext cx="625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Person Protection Equipment (hats, goggles and vests)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8ECB-2159-D864-97C6-AD2931A99E7E}"/>
              </a:ext>
            </a:extLst>
          </p:cNvPr>
          <p:cNvSpPr txBox="1"/>
          <p:nvPr/>
        </p:nvSpPr>
        <p:spPr>
          <a:xfrm>
            <a:off x="825502" y="3741057"/>
            <a:ext cx="3187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Coins (5 cents, 1 dollar and 50 cents, etc.)</a:t>
            </a:r>
          </a:p>
        </p:txBody>
      </p:sp>
      <p:pic>
        <p:nvPicPr>
          <p:cNvPr id="4098" name="Picture 2" descr="Set of 30 Smallest and Different Coins from All Over The World : Amazon.sg:  Toys">
            <a:extLst>
              <a:ext uri="{FF2B5EF4-FFF2-40B4-BE49-F238E27FC236}">
                <a16:creationId xmlns:a16="http://schemas.microsoft.com/office/drawing/2014/main" id="{D43EE16B-B35F-0326-D77A-F0B580E3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1" y="4529672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Best Safety Glasses for Construction Workers (Including Goggles and  Side Shields)">
            <a:extLst>
              <a:ext uri="{FF2B5EF4-FFF2-40B4-BE49-F238E27FC236}">
                <a16:creationId xmlns:a16="http://schemas.microsoft.com/office/drawing/2014/main" id="{56C2B445-3419-F600-9D7C-5B34947D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5" y="1523429"/>
            <a:ext cx="2333625" cy="15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D7C2C-4AA3-1ACC-134F-2451B8D76C8A}"/>
              </a:ext>
            </a:extLst>
          </p:cNvPr>
          <p:cNvSpPr txBox="1"/>
          <p:nvPr/>
        </p:nvSpPr>
        <p:spPr>
          <a:xfrm>
            <a:off x="7282887" y="1154097"/>
            <a:ext cx="45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Recyclables (Cans, Bottles,  etc.)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D08D3-55F3-A880-C882-33B1D49E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87" y="1558029"/>
            <a:ext cx="4028104" cy="2017306"/>
          </a:xfrm>
          <a:prstGeom prst="rect">
            <a:avLst/>
          </a:prstGeom>
        </p:spPr>
      </p:pic>
      <p:pic>
        <p:nvPicPr>
          <p:cNvPr id="4102" name="Picture 6" descr="Do Pedestrians Always Have the Right-of-Way in Arizona?">
            <a:extLst>
              <a:ext uri="{FF2B5EF4-FFF2-40B4-BE49-F238E27FC236}">
                <a16:creationId xmlns:a16="http://schemas.microsoft.com/office/drawing/2014/main" id="{942904B2-480B-E953-496C-2520B5A6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32" y="4234649"/>
            <a:ext cx="2946171" cy="22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07337-2C84-C04D-D984-70150A2BDD7F}"/>
              </a:ext>
            </a:extLst>
          </p:cNvPr>
          <p:cNvSpPr txBox="1"/>
          <p:nvPr/>
        </p:nvSpPr>
        <p:spPr>
          <a:xfrm>
            <a:off x="4123555" y="3741057"/>
            <a:ext cx="29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Pedestrians and Cars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9DBFA-28BC-C95F-B2A5-A2235D8C3345}"/>
              </a:ext>
            </a:extLst>
          </p:cNvPr>
          <p:cNvSpPr txBox="1"/>
          <p:nvPr/>
        </p:nvSpPr>
        <p:spPr>
          <a:xfrm>
            <a:off x="7540242" y="3741057"/>
            <a:ext cx="29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Flowers and Plants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D5370-5BB3-E4A5-DA43-368BA749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965" y="4080200"/>
            <a:ext cx="3871473" cy="24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Preparation: Group Task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04B06-C065-7E8C-90F4-055D7FCD27DB}"/>
              </a:ext>
            </a:extLst>
          </p:cNvPr>
          <p:cNvSpPr txBox="1"/>
          <p:nvPr/>
        </p:nvSpPr>
        <p:spPr>
          <a:xfrm>
            <a:off x="1609697" y="2351782"/>
            <a:ext cx="8182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collection Online and Offline,</a:t>
            </a:r>
          </a:p>
          <a:p>
            <a:endParaRPr lang="en-US" sz="3200" b="1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b="1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with Online Pictures First!!</a:t>
            </a:r>
          </a:p>
        </p:txBody>
      </p:sp>
    </p:spTree>
    <p:extLst>
      <p:ext uri="{BB962C8B-B14F-4D97-AF65-F5344CB8AC3E}">
        <p14:creationId xmlns:p14="http://schemas.microsoft.com/office/powerpoint/2010/main" val="175434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computers see our world?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13511-F137-FDFD-F9BB-CF74AAD23B3D}"/>
              </a:ext>
            </a:extLst>
          </p:cNvPr>
          <p:cNvSpPr txBox="1"/>
          <p:nvPr/>
        </p:nvSpPr>
        <p:spPr>
          <a:xfrm>
            <a:off x="825501" y="106087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https://www.youtube.com/watch?v=2hXG8v8p0KM</a:t>
            </a:r>
            <a:r>
              <a:rPr lang="en-US" dirty="0"/>
              <a:t> </a:t>
            </a:r>
          </a:p>
        </p:txBody>
      </p:sp>
      <p:pic>
        <p:nvPicPr>
          <p:cNvPr id="29" name="Picture 2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0BF2A4-ACEA-FC70-4D94-5F34E945D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66" y="1430205"/>
            <a:ext cx="9494732" cy="50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/>
              <a:t>Help Classify Animals at Mountain Zebra National Park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1071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https://www.zooniverse.org/projects/meredithspalmer/snapshot-mountain-zebra/classify?reload=0&amp;workflow=11445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2A952-1BFC-217A-E2F6-C1B2B8611856}"/>
              </a:ext>
            </a:extLst>
          </p:cNvPr>
          <p:cNvSpPr txBox="1"/>
          <p:nvPr/>
        </p:nvSpPr>
        <p:spPr>
          <a:xfrm>
            <a:off x="914400" y="2047787"/>
            <a:ext cx="5734975" cy="37875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 i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just"/>
            <a:r>
              <a:rPr lang="en-US" sz="1800" dirty="0"/>
              <a:t>Help Classify Animals at Mountain Zebra National Park</a:t>
            </a:r>
          </a:p>
          <a:p>
            <a:pPr algn="just"/>
            <a:r>
              <a:rPr lang="en-US" sz="1800" dirty="0"/>
              <a:t>Snapshot Safari has placed hundreds of hidden cameras across southern Africa, capturing millions of images of beautiful and rare animals. </a:t>
            </a:r>
          </a:p>
          <a:p>
            <a:pPr algn="just"/>
            <a:r>
              <a:rPr lang="en-US" sz="1800" dirty="0"/>
              <a:t>Students can help protect the endangered Cape Mountain Zebra by classifying the different animals in these images. You can read about the project </a:t>
            </a:r>
            <a:r>
              <a:rPr lang="en-US" sz="1800" dirty="0">
                <a:hlinkClick r:id="rId4"/>
              </a:rPr>
              <a:t>here</a:t>
            </a:r>
            <a:r>
              <a:rPr lang="en-US" sz="1800" dirty="0"/>
              <a:t> or click below to give it a try!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50215E-9246-DAA0-05AF-0C51D25A3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82" y="2271893"/>
            <a:ext cx="5215081" cy="33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1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10821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half: Warm-up and A.I. Training Game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half: Preparing For Our Real A.I. Training Projects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202F88-2723-A7EE-6280-C1F788841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945" y="1317423"/>
            <a:ext cx="4710097" cy="264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D350F-6EA0-62EA-EE2E-6BF8935FB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12" y="4636602"/>
            <a:ext cx="3857857" cy="18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13511-F137-FDFD-F9BB-CF74AAD23B3D}"/>
              </a:ext>
            </a:extLst>
          </p:cNvPr>
          <p:cNvSpPr txBox="1"/>
          <p:nvPr/>
        </p:nvSpPr>
        <p:spPr>
          <a:xfrm>
            <a:off x="914400" y="124906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https://www.youtube.com/watch?v=2hXG8v8p0KM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351276"/>
            <a:ext cx="10821880" cy="363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Where have you seen or experienced artificial intelligence in your lives?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 from the video include: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filters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auto-complete text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recommendation systems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voice recognition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translation apps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assistants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302137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A.I. to clean the ocean (L1~4)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3540883"/>
            <a:ext cx="10821880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student to label 30 images, then iterate the testing results with next one’s 30 more annotations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consistently label things correctly should see </a:t>
            </a:r>
            <a:r>
              <a:rPr lang="en-US" sz="20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ocean full of different types of sea creatures, without much (or any) other objects.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EBC74-2B11-A240-8562-8A1F61022427}"/>
              </a:ext>
            </a:extLst>
          </p:cNvPr>
          <p:cNvSpPr txBox="1"/>
          <p:nvPr/>
        </p:nvSpPr>
        <p:spPr>
          <a:xfrm>
            <a:off x="914400" y="124352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https://studio.code.org/s/oceans/lessons/1/levels/2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C6F4E-29FF-41FF-60D7-505998729A50}"/>
              </a:ext>
            </a:extLst>
          </p:cNvPr>
          <p:cNvSpPr txBox="1"/>
          <p:nvPr/>
        </p:nvSpPr>
        <p:spPr>
          <a:xfrm>
            <a:off x="914400" y="1981986"/>
            <a:ext cx="10821880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A.I. needs us to train and teach them!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the teachers of robots, and A.I.</a:t>
            </a:r>
            <a:endParaRPr lang="en-US" sz="20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9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Data and Bias (L5)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271378"/>
            <a:ext cx="10821880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 How well did A.I. do? How do you think it decided what to include in the ocean?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85E7-208F-DCE1-AC49-DB5000B1EE5B}"/>
              </a:ext>
            </a:extLst>
          </p:cNvPr>
          <p:cNvSpPr txBox="1"/>
          <p:nvPr/>
        </p:nvSpPr>
        <p:spPr>
          <a:xfrm>
            <a:off x="914400" y="111389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https://www.youtube.com/watch?v=x2mRoFNm22g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E1E3C-F117-95D6-E6F7-F249FF8E9B76}"/>
              </a:ext>
            </a:extLst>
          </p:cNvPr>
          <p:cNvSpPr txBox="1"/>
          <p:nvPr/>
        </p:nvSpPr>
        <p:spPr>
          <a:xfrm>
            <a:off x="914400" y="3782296"/>
            <a:ext cx="5717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 i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Data is Code!!</a:t>
            </a:r>
          </a:p>
          <a:p>
            <a:r>
              <a:rPr lang="en-US" altLang="zh-CN" dirty="0"/>
              <a:t>A.I. only learns what we taught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Training Data for Types of Fish (L6)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https://studio.code.org/s/oceans/lessons/1/levels/6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11D1A-D2E8-6281-8B7A-8185723B23B2}"/>
              </a:ext>
            </a:extLst>
          </p:cNvPr>
          <p:cNvSpPr txBox="1"/>
          <p:nvPr/>
        </p:nvSpPr>
        <p:spPr>
          <a:xfrm>
            <a:off x="914400" y="2351276"/>
            <a:ext cx="10821880" cy="14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student to label 30 images, then iterate the testing results with next one’s 30 more annotations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consistently label things correctly should tell </a:t>
            </a:r>
            <a:r>
              <a:rPr lang="en-US" sz="20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types of fish. </a:t>
            </a:r>
          </a:p>
        </p:txBody>
      </p:sp>
    </p:spTree>
    <p:extLst>
      <p:ext uri="{BB962C8B-B14F-4D97-AF65-F5344CB8AC3E}">
        <p14:creationId xmlns:p14="http://schemas.microsoft.com/office/powerpoint/2010/main" val="309356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Wrap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A.I. Impact on Society (L7)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1666276"/>
            <a:ext cx="10821880" cy="14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Helvetica" panose="020B0604020202020204" pitchFamily="34" charset="0"/>
              </a:rPr>
              <a:t>Artificial intelligence systems learn from the data we give it, but that data could be opinion-based or biased.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85E7-208F-DCE1-AC49-DB5000B1EE5B}"/>
              </a:ext>
            </a:extLst>
          </p:cNvPr>
          <p:cNvSpPr txBox="1"/>
          <p:nvPr/>
        </p:nvSpPr>
        <p:spPr>
          <a:xfrm>
            <a:off x="914400" y="111389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https://www.youtube.com/watch?v=ng4c1g3COfs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E1E3C-F117-95D6-E6F7-F249FF8E9B76}"/>
              </a:ext>
            </a:extLst>
          </p:cNvPr>
          <p:cNvSpPr txBox="1"/>
          <p:nvPr/>
        </p:nvSpPr>
        <p:spPr>
          <a:xfrm>
            <a:off x="914400" y="3550513"/>
            <a:ext cx="10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696969"/>
                </a:solidFill>
                <a:effectLst/>
                <a:latin typeface="Helvetica" panose="020B0604020202020204" pitchFamily="34" charset="0"/>
              </a:rPr>
              <a:t>Think of a time where machine learning might have got something wrong in the real world?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5B05E-4CF6-F67A-1E5A-688516F07E7B}"/>
              </a:ext>
            </a:extLst>
          </p:cNvPr>
          <p:cNvSpPr txBox="1"/>
          <p:nvPr/>
        </p:nvSpPr>
        <p:spPr>
          <a:xfrm>
            <a:off x="914400" y="458659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https://www.youtube.com/watch?v=_-E36V73VOg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583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A.I. a new word (L8)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https://studio.code.org/s/oceans/lessons/1/levels/8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2B3C1-5903-79C9-427A-F64503405F35}"/>
              </a:ext>
            </a:extLst>
          </p:cNvPr>
          <p:cNvSpPr txBox="1"/>
          <p:nvPr/>
        </p:nvSpPr>
        <p:spPr>
          <a:xfrm>
            <a:off x="914400" y="3429000"/>
            <a:ext cx="10821880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student to label 30 images, then iterate the testing results with next one’s 30 more annotations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consistently label things correctly should see </a:t>
            </a:r>
            <a:r>
              <a:rPr lang="en-US" sz="20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ocean full of different types of sea creatures, without much (or any) other objects.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D72E6E-B430-ACB0-95F2-7D306299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23" y="2239271"/>
            <a:ext cx="493395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25F4B-8A3E-F677-DA44-EF9674E370DB}"/>
              </a:ext>
            </a:extLst>
          </p:cNvPr>
          <p:cNvSpPr txBox="1"/>
          <p:nvPr/>
        </p:nvSpPr>
        <p:spPr>
          <a:xfrm>
            <a:off x="1045623" y="1694836"/>
            <a:ext cx="81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 word needs our understanding and reasoning!</a:t>
            </a:r>
          </a:p>
        </p:txBody>
      </p:sp>
    </p:spTree>
    <p:extLst>
      <p:ext uri="{BB962C8B-B14F-4D97-AF65-F5344CB8AC3E}">
        <p14:creationId xmlns:p14="http://schemas.microsoft.com/office/powerpoint/2010/main" val="2312398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A.I. a new word (L8)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271378"/>
            <a:ext cx="10821880" cy="50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Celebrate with our certificates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https://studio.code.org/s/oceans/lessons/1/levels/8</a:t>
            </a:r>
            <a:r>
              <a:rPr lang="en-US" dirty="0"/>
              <a:t> </a:t>
            </a:r>
          </a:p>
        </p:txBody>
      </p:sp>
      <p:pic>
        <p:nvPicPr>
          <p:cNvPr id="1026" name="Picture 2" descr="Certificate for Pengfei">
            <a:extLst>
              <a:ext uri="{FF2B5EF4-FFF2-40B4-BE49-F238E27FC236}">
                <a16:creationId xmlns:a16="http://schemas.microsoft.com/office/drawing/2014/main" id="{CBFBFDAD-57CE-892E-D7EF-0723F13E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28" y="2926218"/>
            <a:ext cx="4413143" cy="310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25616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931</Words>
  <Application>Microsoft Office PowerPoint</Application>
  <PresentationFormat>Widescreen</PresentationFormat>
  <Paragraphs>118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Helvetica</vt:lpstr>
      <vt:lpstr>Open Sans</vt:lpstr>
      <vt:lpstr>Rockwell</vt:lpstr>
      <vt:lpstr>Times</vt:lpstr>
      <vt:lpstr>Verdana</vt:lpstr>
      <vt:lpstr>Wingdings</vt:lpstr>
      <vt:lpstr>ASTAR2020</vt:lpstr>
      <vt:lpstr>Office Theme</vt:lpstr>
      <vt:lpstr>How to Teach Computers to Recognize Things  S1: What, Why, How</vt:lpstr>
      <vt:lpstr>Agenda</vt:lpstr>
      <vt:lpstr>Warm UP: Machine Learning</vt:lpstr>
      <vt:lpstr>Hands on: Train A.I. to clean the ocean (L1~4) </vt:lpstr>
      <vt:lpstr>Hands on: Train Data and Bias (L5)</vt:lpstr>
      <vt:lpstr>Extension: Using Training Data for Types of Fish (L6)</vt:lpstr>
      <vt:lpstr>Wrap UP: A.I. Impact on Society (L7)</vt:lpstr>
      <vt:lpstr>Extension: Teach A.I. a new word (L8)</vt:lpstr>
      <vt:lpstr>Extension: Teach A.I. a new word (L8)</vt:lpstr>
      <vt:lpstr>S2 Preparation: Learning about Annotation Roboflow</vt:lpstr>
      <vt:lpstr>S2 Preparation: Group Task Selection</vt:lpstr>
      <vt:lpstr>S2 Preparation: Group Task Selection</vt:lpstr>
      <vt:lpstr>PowerPoint Presentation</vt:lpstr>
      <vt:lpstr>Extension: How computers see our world?</vt:lpstr>
      <vt:lpstr>Extension: Help Classify Animals at Mountain Zebra National 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 Dr</cp:lastModifiedBy>
  <cp:revision>51</cp:revision>
  <dcterms:created xsi:type="dcterms:W3CDTF">2023-03-22T06:33:31Z</dcterms:created>
  <dcterms:modified xsi:type="dcterms:W3CDTF">2023-03-23T04:01:48Z</dcterms:modified>
</cp:coreProperties>
</file>